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72" r:id="rId4"/>
    <p:sldId id="271" r:id="rId5"/>
    <p:sldId id="293" r:id="rId6"/>
    <p:sldId id="299" r:id="rId7"/>
    <p:sldId id="322" r:id="rId8"/>
    <p:sldId id="301" r:id="rId9"/>
    <p:sldId id="309" r:id="rId10"/>
    <p:sldId id="296" r:id="rId11"/>
    <p:sldId id="297" r:id="rId12"/>
    <p:sldId id="310" r:id="rId13"/>
    <p:sldId id="302" r:id="rId14"/>
    <p:sldId id="321" r:id="rId15"/>
    <p:sldId id="306" r:id="rId16"/>
    <p:sldId id="273" r:id="rId17"/>
    <p:sldId id="337" r:id="rId18"/>
    <p:sldId id="258" r:id="rId19"/>
    <p:sldId id="318" r:id="rId20"/>
    <p:sldId id="319" r:id="rId21"/>
    <p:sldId id="323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A472"/>
    <a:srgbClr val="000000"/>
    <a:srgbClr val="B0376D"/>
    <a:srgbClr val="FFD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90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1A87-FFBF-4BED-AE1E-590F9F50B9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71864-3DB2-440F-AC9C-EFE495FFE4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" y="0"/>
            <a:ext cx="1219161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0709-2430-4507-AFA3-D5503E5137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0EFE5-76BD-400E-9A32-D22E7D45FE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1C2F-F84A-4D2D-B7B5-20386482A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9B69-1562-4363-84A7-594E5A1B2C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image" Target="../media/image14.png"/><Relationship Id="rId7" Type="http://schemas.openxmlformats.org/officeDocument/2006/relationships/tags" Target="../tags/tag17.xml"/><Relationship Id="rId6" Type="http://schemas.openxmlformats.org/officeDocument/2006/relationships/image" Target="../media/image13.jpeg"/><Relationship Id="rId5" Type="http://schemas.openxmlformats.org/officeDocument/2006/relationships/tags" Target="../tags/tag16.xml"/><Relationship Id="rId4" Type="http://schemas.openxmlformats.org/officeDocument/2006/relationships/image" Target="../media/image12.png"/><Relationship Id="rId3" Type="http://schemas.openxmlformats.org/officeDocument/2006/relationships/tags" Target="../tags/tag15.xml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6.png"/><Relationship Id="rId11" Type="http://schemas.openxmlformats.org/officeDocument/2006/relationships/tags" Target="../tags/tag19.xml"/><Relationship Id="rId10" Type="http://schemas.openxmlformats.org/officeDocument/2006/relationships/image" Target="../media/image15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0.png"/><Relationship Id="rId7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tags" Target="../tags/tag23.xml"/><Relationship Id="rId4" Type="http://schemas.openxmlformats.org/officeDocument/2006/relationships/image" Target="../media/image18.png"/><Relationship Id="rId3" Type="http://schemas.openxmlformats.org/officeDocument/2006/relationships/tags" Target="../tags/tag22.xml"/><Relationship Id="rId2" Type="http://schemas.openxmlformats.org/officeDocument/2006/relationships/image" Target="../media/image17.png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tags" Target="../tags/tag26.xml"/><Relationship Id="rId2" Type="http://schemas.openxmlformats.org/officeDocument/2006/relationships/image" Target="../media/image21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emf"/><Relationship Id="rId8" Type="http://schemas.openxmlformats.org/officeDocument/2006/relationships/oleObject" Target="../embeddings/oleObject3.bin"/><Relationship Id="rId7" Type="http://schemas.openxmlformats.org/officeDocument/2006/relationships/tags" Target="../tags/tag29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tags" Target="../tags/tag28.xml"/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7" Type="http://schemas.openxmlformats.org/officeDocument/2006/relationships/vmlDrawing" Target="../drawings/vmlDrawing1.v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27.emf"/><Relationship Id="rId14" Type="http://schemas.openxmlformats.org/officeDocument/2006/relationships/oleObject" Target="../embeddings/oleObject5.bin"/><Relationship Id="rId13" Type="http://schemas.openxmlformats.org/officeDocument/2006/relationships/tags" Target="../tags/tag31.xml"/><Relationship Id="rId12" Type="http://schemas.openxmlformats.org/officeDocument/2006/relationships/image" Target="../media/image26.emf"/><Relationship Id="rId11" Type="http://schemas.openxmlformats.org/officeDocument/2006/relationships/oleObject" Target="../embeddings/oleObject4.bin"/><Relationship Id="rId10" Type="http://schemas.openxmlformats.org/officeDocument/2006/relationships/tags" Target="../tags/tag30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.xml"/><Relationship Id="rId4" Type="http://schemas.openxmlformats.org/officeDocument/2006/relationships/hyperlink" Target="https://www.linkedin.com/in/amit-sharma-868b3a23a/" TargetMode="External"/><Relationship Id="rId3" Type="http://schemas.openxmlformats.org/officeDocument/2006/relationships/tags" Target="../tags/tag33.xml"/><Relationship Id="rId2" Type="http://schemas.openxmlformats.org/officeDocument/2006/relationships/hyperlink" Target="https://github.com/Amit123456777" TargetMode="Externa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tags" Target="../tags/tag9.xml"/><Relationship Id="rId2" Type="http://schemas.openxmlformats.org/officeDocument/2006/relationships/image" Target="../media/image6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2" Type="http://schemas.openxmlformats.org/officeDocument/2006/relationships/image" Target="../media/image8.jpe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4988" y="5391297"/>
            <a:ext cx="4915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By: Amit Sharma</a:t>
            </a:r>
            <a:endParaRPr lang="en-IN" altLang="en-US" sz="24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[BSC Data Science] </a:t>
            </a:r>
            <a:endParaRPr lang="en-IN" altLang="en-US" sz="24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5820" y="3232785"/>
            <a:ext cx="7568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Practical Submission Data Science Application &amp; Tools</a:t>
            </a:r>
            <a:endParaRPr lang="en-IN" altLang="en-US" sz="36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94644" y="4498471"/>
            <a:ext cx="415339" cy="115502"/>
            <a:chOff x="5888331" y="191881"/>
            <a:chExt cx="415339" cy="115502"/>
          </a:xfrm>
        </p:grpSpPr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563360" y="5298440"/>
            <a:ext cx="54197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Presented To: Mrs. Manpreet Bhatia</a:t>
            </a:r>
            <a:endParaRPr lang="en-IN" altLang="en-US" sz="24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[Assistant Professor],</a:t>
            </a:r>
            <a:endParaRPr lang="en-IN" altLang="en-US" sz="24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91440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AAFT (SODS)</a:t>
            </a:r>
            <a:endParaRPr sz="2400" b="1" i="0" u="sng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en-IN" altLang="en-US" sz="24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endParaRPr lang="en-IN" altLang="en-US" sz="24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3" name="组合 8"/>
          <p:cNvGrpSpPr/>
          <p:nvPr/>
        </p:nvGrpSpPr>
        <p:grpSpPr>
          <a:xfrm>
            <a:off x="1971329" y="6221226"/>
            <a:ext cx="415339" cy="115502"/>
            <a:chOff x="5888331" y="191881"/>
            <a:chExt cx="415339" cy="115502"/>
          </a:xfrm>
        </p:grpSpPr>
        <p:sp>
          <p:nvSpPr>
  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"/>
              </p:custDataLst>
            </p:nvPr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/>
            </a:p>
          </p:txBody>
        </p:sp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2"/>
              </p:custDataLst>
            </p:nvPr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/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/>
            </a:p>
          </p:txBody>
        </p:sp>
      </p:grpSp>
      <p:grpSp>
        <p:nvGrpSpPr>
          <p:cNvPr id="15" name="组合 8"/>
          <p:cNvGrpSpPr/>
          <p:nvPr/>
        </p:nvGrpSpPr>
        <p:grpSpPr>
          <a:xfrm>
            <a:off x="9167149" y="6221226"/>
            <a:ext cx="415339" cy="115502"/>
            <a:chOff x="5888331" y="191881"/>
            <a:chExt cx="415339" cy="115502"/>
          </a:xfrm>
        </p:grpSpPr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2" name="Google Shape;102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4230" y="0"/>
            <a:ext cx="1207770" cy="116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8"/>
          <p:cNvSpPr txBox="1"/>
          <p:nvPr/>
        </p:nvSpPr>
        <p:spPr>
          <a:xfrm>
            <a:off x="4860925" y="6489700"/>
            <a:ext cx="2470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AAFT | SODS | 2024</a:t>
            </a:r>
            <a:endParaRPr lang="en-IN" altLang="en-US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132840" y="920750"/>
            <a:ext cx="5080000" cy="5323205"/>
          </a:xfrm>
          <a:prstGeom prst="rect">
            <a:avLst/>
          </a:prstGeom>
        </p:spPr>
        <p:txBody>
          <a:bodyPr>
            <a:spAutoFit/>
          </a:bodyPr>
          <a:p>
            <a:pPr fontAlgn="base">
              <a:spcAft>
                <a:spcPct val="0"/>
              </a:spcAft>
            </a:pPr>
            <a:r>
              <a:rPr lang="en-IN" altLang="en-US" sz="2000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</a:t>
            </a:r>
            <a:r>
              <a:rPr lang="en-IN" altLang="en-US" sz="2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Advantages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Efficiency: NumPy arrays are highly memory efficient and provide fast numerical computations due to their implementation in C.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Functionality: NumPy offers a wide range of mathematical functions and operations optimized for arrays, making it ideal for scientific computing and data analysis tasks.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Broadcasting: NumPy's broadcasting feature allows for efficient element-wise operations on arrays with different shapes, reducing the need for explicit looping.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53835" y="856615"/>
            <a:ext cx="5080000" cy="5939155"/>
          </a:xfrm>
          <a:prstGeom prst="rect">
            <a:avLst/>
          </a:prstGeom>
        </p:spPr>
        <p:txBody>
          <a:bodyPr>
            <a:spAutoFit/>
          </a:bodyPr>
          <a:p>
            <a:pPr fontAlgn="base">
              <a:spcAft>
                <a:spcPct val="0"/>
              </a:spcAft>
            </a:pPr>
            <a:r>
              <a:rPr lang="en-IN" altLang="en-US" sz="2000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</a:t>
            </a:r>
            <a:r>
              <a:rPr lang="en-IN" altLang="en-US" sz="2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Disadvantages</a:t>
            </a:r>
            <a:endParaRPr lang="en-IN" altLang="en-US" sz="2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fontAlgn="base">
              <a:spcAft>
                <a:spcPct val="0"/>
              </a:spcAft>
            </a:pPr>
            <a:endParaRPr lang="en-IN" altLang="en-US" sz="2000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Learning Curve: NumPy can have a steep learning curve for beginners due to its array-oriented programming paradigm and specialized functions.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Homogeneity: NumPy arrays are homogeneous, meaning they can only contain elements of the same data type, which may be limiting for certain applications.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Overhead: NumPy arrays have some overhead associated with them, especially for small datasets, compared to Python lists, which can impact performance in certain cases.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</a:t>
            </a:r>
            <a:endParaRPr lang="en-IN" altLang="en-US" sz="32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52302" y="3916295"/>
            <a:ext cx="32873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Matplotlib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45481" y="4623105"/>
            <a:ext cx="415339" cy="115502"/>
            <a:chOff x="5888331" y="191881"/>
            <a:chExt cx="415339" cy="115502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40410" y="1332865"/>
            <a:ext cx="10991850" cy="1630045"/>
          </a:xfrm>
          <a:prstGeom prst="rect">
            <a:avLst/>
          </a:prstGeom>
        </p:spPr>
        <p:txBody>
          <a:bodyPr wrap="square">
            <a:spAutoFit/>
          </a:bodyPr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Matplotlib is a low level graph plotting library in python that serves as a visualization utility.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Matplotlib was created by John D. Hunter.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Matplotlib is open source and we can use it freely.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Matplotlib is mostly written in python, a few segments are written in C, Objective-C and Javascript for Platform compatibility.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58165" y="3983355"/>
            <a:ext cx="11633200" cy="2306955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Aft>
                <a:spcPct val="0"/>
              </a:spcAft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C:\Users\Your Name&gt;pip install matplotlib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If this command fails, then use a python distribution that already has Matplotlib installed,  like Anaconda, Spyder etc.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Import Matplotlib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Once Matplotlib is installed, import it in your applications by adding the import module statement: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import matplotlib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Now Matplotlib is imported and ready to use: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Checking Matplotlib Version</a:t>
            </a:r>
            <a:endParaRPr lang="en-US" altLang="zh-CN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The version string is stored under __version__ attribute.</a:t>
            </a:r>
            <a:endParaRPr lang="en-US" altLang="zh-CN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40410" y="394335"/>
            <a:ext cx="3538855" cy="852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Matplotlib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55675" y="3049270"/>
            <a:ext cx="31083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Installation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55295"/>
            <a:ext cx="6468745" cy="5615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2960" y="454660"/>
            <a:ext cx="5019040" cy="54717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0" y="4168775"/>
            <a:ext cx="2883535" cy="2689225"/>
          </a:xfrm>
          <a:prstGeom prst="rect">
            <a:avLst/>
          </a:prstGeom>
        </p:spPr>
      </p:pic>
      <p:pic>
        <p:nvPicPr>
          <p:cNvPr id="3" name="Picture 2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3015615" y="4168775"/>
            <a:ext cx="3166110" cy="2680970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5"/>
            </p:custDataLst>
          </p:nvPr>
        </p:nvPicPr>
        <p:blipFill>
          <a:blip r:embed="rId6"/>
        </p:blipFill>
        <p:spPr>
          <a:xfrm>
            <a:off x="6663690" y="4168775"/>
            <a:ext cx="3369945" cy="2680970"/>
          </a:xfrm>
          <a:prstGeom prst="rect">
            <a:avLst/>
          </a:prstGeom>
        </p:spPr>
      </p:pic>
      <p:pic>
        <p:nvPicPr>
          <p:cNvPr id="5" name="Picture 4"/>
          <p:cNvPicPr/>
          <p:nvPr>
            <p:custDataLst>
              <p:tags r:id="rId7"/>
            </p:custDataLst>
          </p:nvPr>
        </p:nvPicPr>
        <p:blipFill>
          <a:blip r:embed="rId8"/>
        </p:blipFill>
        <p:spPr>
          <a:xfrm>
            <a:off x="8531225" y="2054225"/>
            <a:ext cx="3307715" cy="2007235"/>
          </a:xfrm>
          <a:prstGeom prst="rect">
            <a:avLst/>
          </a:prstGeom>
        </p:spPr>
      </p:pic>
      <p:pic>
        <p:nvPicPr>
          <p:cNvPr id="6" name="Picture 5"/>
          <p:cNvPicPr/>
          <p:nvPr>
            <p:custDataLst>
              <p:tags r:id="rId9"/>
            </p:custDataLst>
          </p:nvPr>
        </p:nvPicPr>
        <p:blipFill>
          <a:blip r:embed="rId10"/>
        </p:blipFill>
        <p:spPr>
          <a:xfrm>
            <a:off x="8929370" y="0"/>
            <a:ext cx="3262630" cy="1946910"/>
          </a:xfrm>
          <a:prstGeom prst="rect">
            <a:avLst/>
          </a:prstGeom>
        </p:spPr>
      </p:pic>
      <p:pic>
        <p:nvPicPr>
          <p:cNvPr id="7" name="Picture 6"/>
          <p:cNvPicPr/>
          <p:nvPr>
            <p:custDataLst>
              <p:tags r:id="rId11"/>
            </p:custDataLst>
          </p:nvPr>
        </p:nvPicPr>
        <p:blipFill>
          <a:blip r:embed="rId12"/>
        </p:blipFill>
        <p:spPr>
          <a:xfrm>
            <a:off x="5161915" y="2054225"/>
            <a:ext cx="3150235" cy="18338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19480" y="1336675"/>
            <a:ext cx="2715260" cy="2306955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1. Bar Plot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2. Scatter Plot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3. Pie Chart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4. Line Plot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5. Donut Chart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4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5. 3D Plot</a:t>
            </a:r>
            <a:endParaRPr lang="en-US" altLang="zh-CN" sz="2400" b="1" i="0" u="sng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19480" y="192405"/>
            <a:ext cx="4573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Matplotlib graphs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43648" y="3916295"/>
            <a:ext cx="97047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4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INTERACTIVE PLOTTING USING PLOTLY</a:t>
            </a:r>
            <a:endParaRPr kumimoji="0" lang="de-DE" altLang="zh-CN" sz="4000" b="0" i="0" u="sng" strike="noStrike" kern="1200" cap="none" spc="0" normalizeH="0" baseline="0" noProof="0" dirty="0">
              <a:ln>
                <a:noFill/>
              </a:ln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888331" y="5166030"/>
            <a:ext cx="415339" cy="115502"/>
            <a:chOff x="5888331" y="191881"/>
            <a:chExt cx="415339" cy="115502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4778376" y="3916295"/>
            <a:ext cx="26352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de-DE" sz="4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PROJECTS</a:t>
            </a:r>
            <a:endParaRPr kumimoji="0" lang="en-IN" altLang="de-DE" sz="4000" b="0" i="0" u="sng" strike="noStrike" kern="1200" cap="none" spc="0" normalizeH="0" baseline="0" noProof="0" dirty="0">
              <a:ln>
                <a:noFill/>
              </a:ln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038599" y="307383"/>
            <a:ext cx="41148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3200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Plotly</a:t>
            </a:r>
            <a:endParaRPr lang="en-IN" altLang="zh-CN" sz="3200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88331" y="978483"/>
            <a:ext cx="415339" cy="115502"/>
            <a:chOff x="5888331" y="191881"/>
            <a:chExt cx="415339" cy="115502"/>
          </a:xfrm>
        </p:grpSpPr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55736" y="1970157"/>
            <a:ext cx="2880528" cy="3753244"/>
            <a:chOff x="4655736" y="1970157"/>
            <a:chExt cx="2880528" cy="3753244"/>
          </a:xfrm>
          <a:gradFill>
            <a:gsLst>
              <a:gs pos="52000">
                <a:srgbClr val="FFD423"/>
              </a:gs>
              <a:gs pos="0">
                <a:srgbClr val="10A472"/>
              </a:gs>
              <a:gs pos="100000">
                <a:srgbClr val="B0376D"/>
              </a:gs>
            </a:gsLst>
            <a:lin ang="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4655736" y="3740713"/>
              <a:ext cx="2880528" cy="1982688"/>
            </a:xfrm>
            <a:custGeom>
              <a:avLst/>
              <a:gdLst>
                <a:gd name="T0" fmla="*/ 539 w 1478"/>
                <a:gd name="T1" fmla="*/ 0 h 1017"/>
                <a:gd name="T2" fmla="*/ 631 w 1478"/>
                <a:gd name="T3" fmla="*/ 375 h 1017"/>
                <a:gd name="T4" fmla="*/ 740 w 1478"/>
                <a:gd name="T5" fmla="*/ 592 h 1017"/>
                <a:gd name="T6" fmla="*/ 881 w 1478"/>
                <a:gd name="T7" fmla="*/ 305 h 1017"/>
                <a:gd name="T8" fmla="*/ 945 w 1478"/>
                <a:gd name="T9" fmla="*/ 2 h 1017"/>
                <a:gd name="T10" fmla="*/ 1094 w 1478"/>
                <a:gd name="T11" fmla="*/ 44 h 1017"/>
                <a:gd name="T12" fmla="*/ 1327 w 1478"/>
                <a:gd name="T13" fmla="*/ 108 h 1017"/>
                <a:gd name="T14" fmla="*/ 1419 w 1478"/>
                <a:gd name="T15" fmla="*/ 223 h 1017"/>
                <a:gd name="T16" fmla="*/ 1474 w 1478"/>
                <a:gd name="T17" fmla="*/ 708 h 1017"/>
                <a:gd name="T18" fmla="*/ 1476 w 1478"/>
                <a:gd name="T19" fmla="*/ 738 h 1017"/>
                <a:gd name="T20" fmla="*/ 1391 w 1478"/>
                <a:gd name="T21" fmla="*/ 857 h 1017"/>
                <a:gd name="T22" fmla="*/ 1107 w 1478"/>
                <a:gd name="T23" fmla="*/ 930 h 1017"/>
                <a:gd name="T24" fmla="*/ 782 w 1478"/>
                <a:gd name="T25" fmla="*/ 1011 h 1017"/>
                <a:gd name="T26" fmla="*/ 699 w 1478"/>
                <a:gd name="T27" fmla="*/ 1010 h 1017"/>
                <a:gd name="T28" fmla="*/ 124 w 1478"/>
                <a:gd name="T29" fmla="*/ 867 h 1017"/>
                <a:gd name="T30" fmla="*/ 118 w 1478"/>
                <a:gd name="T31" fmla="*/ 865 h 1017"/>
                <a:gd name="T32" fmla="*/ 11 w 1478"/>
                <a:gd name="T33" fmla="*/ 707 h 1017"/>
                <a:gd name="T34" fmla="*/ 64 w 1478"/>
                <a:gd name="T35" fmla="*/ 228 h 1017"/>
                <a:gd name="T36" fmla="*/ 166 w 1478"/>
                <a:gd name="T37" fmla="*/ 106 h 1017"/>
                <a:gd name="T38" fmla="*/ 497 w 1478"/>
                <a:gd name="T39" fmla="*/ 14 h 1017"/>
                <a:gd name="T40" fmla="*/ 539 w 1478"/>
                <a:gd name="T4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8" h="1017">
                  <a:moveTo>
                    <a:pt x="539" y="0"/>
                  </a:moveTo>
                  <a:cubicBezTo>
                    <a:pt x="546" y="133"/>
                    <a:pt x="578" y="257"/>
                    <a:pt x="631" y="375"/>
                  </a:cubicBezTo>
                  <a:cubicBezTo>
                    <a:pt x="664" y="447"/>
                    <a:pt x="702" y="516"/>
                    <a:pt x="740" y="592"/>
                  </a:cubicBezTo>
                  <a:cubicBezTo>
                    <a:pt x="797" y="496"/>
                    <a:pt x="844" y="403"/>
                    <a:pt x="881" y="305"/>
                  </a:cubicBezTo>
                  <a:cubicBezTo>
                    <a:pt x="917" y="207"/>
                    <a:pt x="939" y="107"/>
                    <a:pt x="945" y="2"/>
                  </a:cubicBezTo>
                  <a:cubicBezTo>
                    <a:pt x="996" y="16"/>
                    <a:pt x="1045" y="30"/>
                    <a:pt x="1094" y="44"/>
                  </a:cubicBezTo>
                  <a:cubicBezTo>
                    <a:pt x="1171" y="65"/>
                    <a:pt x="1249" y="87"/>
                    <a:pt x="1327" y="108"/>
                  </a:cubicBezTo>
                  <a:cubicBezTo>
                    <a:pt x="1386" y="124"/>
                    <a:pt x="1413" y="163"/>
                    <a:pt x="1419" y="223"/>
                  </a:cubicBezTo>
                  <a:cubicBezTo>
                    <a:pt x="1436" y="385"/>
                    <a:pt x="1456" y="546"/>
                    <a:pt x="1474" y="708"/>
                  </a:cubicBezTo>
                  <a:cubicBezTo>
                    <a:pt x="1475" y="718"/>
                    <a:pt x="1475" y="728"/>
                    <a:pt x="1476" y="738"/>
                  </a:cubicBezTo>
                  <a:cubicBezTo>
                    <a:pt x="1478" y="800"/>
                    <a:pt x="1452" y="840"/>
                    <a:pt x="1391" y="857"/>
                  </a:cubicBezTo>
                  <a:cubicBezTo>
                    <a:pt x="1297" y="883"/>
                    <a:pt x="1202" y="906"/>
                    <a:pt x="1107" y="930"/>
                  </a:cubicBezTo>
                  <a:cubicBezTo>
                    <a:pt x="999" y="958"/>
                    <a:pt x="891" y="986"/>
                    <a:pt x="782" y="1011"/>
                  </a:cubicBezTo>
                  <a:cubicBezTo>
                    <a:pt x="756" y="1017"/>
                    <a:pt x="725" y="1016"/>
                    <a:pt x="699" y="1010"/>
                  </a:cubicBezTo>
                  <a:cubicBezTo>
                    <a:pt x="507" y="963"/>
                    <a:pt x="316" y="915"/>
                    <a:pt x="124" y="867"/>
                  </a:cubicBezTo>
                  <a:cubicBezTo>
                    <a:pt x="122" y="866"/>
                    <a:pt x="120" y="866"/>
                    <a:pt x="118" y="865"/>
                  </a:cubicBezTo>
                  <a:cubicBezTo>
                    <a:pt x="26" y="840"/>
                    <a:pt x="0" y="802"/>
                    <a:pt x="11" y="707"/>
                  </a:cubicBezTo>
                  <a:cubicBezTo>
                    <a:pt x="29" y="548"/>
                    <a:pt x="46" y="388"/>
                    <a:pt x="64" y="228"/>
                  </a:cubicBezTo>
                  <a:cubicBezTo>
                    <a:pt x="72" y="154"/>
                    <a:pt x="94" y="126"/>
                    <a:pt x="166" y="106"/>
                  </a:cubicBezTo>
                  <a:cubicBezTo>
                    <a:pt x="276" y="75"/>
                    <a:pt x="386" y="45"/>
                    <a:pt x="497" y="14"/>
                  </a:cubicBezTo>
                  <a:cubicBezTo>
                    <a:pt x="510" y="10"/>
                    <a:pt x="523" y="5"/>
                    <a:pt x="5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5299575" y="1970157"/>
              <a:ext cx="1604015" cy="1603084"/>
            </a:xfrm>
            <a:custGeom>
              <a:avLst/>
              <a:gdLst>
                <a:gd name="T0" fmla="*/ 822 w 823"/>
                <a:gd name="T1" fmla="*/ 412 h 822"/>
                <a:gd name="T2" fmla="*/ 411 w 823"/>
                <a:gd name="T3" fmla="*/ 822 h 822"/>
                <a:gd name="T4" fmla="*/ 2 w 823"/>
                <a:gd name="T5" fmla="*/ 406 h 822"/>
                <a:gd name="T6" fmla="*/ 415 w 823"/>
                <a:gd name="T7" fmla="*/ 1 h 822"/>
                <a:gd name="T8" fmla="*/ 822 w 823"/>
                <a:gd name="T9" fmla="*/ 412 h 822"/>
                <a:gd name="T10" fmla="*/ 782 w 823"/>
                <a:gd name="T11" fmla="*/ 446 h 822"/>
                <a:gd name="T12" fmla="*/ 775 w 823"/>
                <a:gd name="T13" fmla="*/ 444 h 822"/>
                <a:gd name="T14" fmla="*/ 571 w 823"/>
                <a:gd name="T15" fmla="*/ 444 h 822"/>
                <a:gd name="T16" fmla="*/ 555 w 823"/>
                <a:gd name="T17" fmla="*/ 459 h 822"/>
                <a:gd name="T18" fmla="*/ 456 w 823"/>
                <a:gd name="T19" fmla="*/ 555 h 822"/>
                <a:gd name="T20" fmla="*/ 440 w 823"/>
                <a:gd name="T21" fmla="*/ 578 h 822"/>
                <a:gd name="T22" fmla="*/ 440 w 823"/>
                <a:gd name="T23" fmla="*/ 741 h 822"/>
                <a:gd name="T24" fmla="*/ 440 w 823"/>
                <a:gd name="T25" fmla="*/ 783 h 822"/>
                <a:gd name="T26" fmla="*/ 782 w 823"/>
                <a:gd name="T27" fmla="*/ 446 h 822"/>
                <a:gd name="T28" fmla="*/ 441 w 823"/>
                <a:gd name="T29" fmla="*/ 41 h 822"/>
                <a:gd name="T30" fmla="*/ 440 w 823"/>
                <a:gd name="T31" fmla="*/ 50 h 822"/>
                <a:gd name="T32" fmla="*/ 439 w 823"/>
                <a:gd name="T33" fmla="*/ 250 h 822"/>
                <a:gd name="T34" fmla="*/ 455 w 823"/>
                <a:gd name="T35" fmla="*/ 268 h 822"/>
                <a:gd name="T36" fmla="*/ 552 w 823"/>
                <a:gd name="T37" fmla="*/ 359 h 822"/>
                <a:gd name="T38" fmla="*/ 575 w 823"/>
                <a:gd name="T39" fmla="*/ 374 h 822"/>
                <a:gd name="T40" fmla="*/ 765 w 823"/>
                <a:gd name="T41" fmla="*/ 373 h 822"/>
                <a:gd name="T42" fmla="*/ 782 w 823"/>
                <a:gd name="T43" fmla="*/ 372 h 822"/>
                <a:gd name="T44" fmla="*/ 441 w 823"/>
                <a:gd name="T45" fmla="*/ 41 h 822"/>
                <a:gd name="T46" fmla="*/ 41 w 823"/>
                <a:gd name="T47" fmla="*/ 444 h 822"/>
                <a:gd name="T48" fmla="*/ 370 w 823"/>
                <a:gd name="T49" fmla="*/ 780 h 822"/>
                <a:gd name="T50" fmla="*/ 370 w 823"/>
                <a:gd name="T51" fmla="*/ 574 h 822"/>
                <a:gd name="T52" fmla="*/ 353 w 823"/>
                <a:gd name="T53" fmla="*/ 550 h 822"/>
                <a:gd name="T54" fmla="*/ 278 w 823"/>
                <a:gd name="T55" fmla="*/ 477 h 822"/>
                <a:gd name="T56" fmla="*/ 224 w 823"/>
                <a:gd name="T57" fmla="*/ 443 h 822"/>
                <a:gd name="T58" fmla="*/ 160 w 823"/>
                <a:gd name="T59" fmla="*/ 444 h 822"/>
                <a:gd name="T60" fmla="*/ 41 w 823"/>
                <a:gd name="T61" fmla="*/ 444 h 822"/>
                <a:gd name="T62" fmla="*/ 42 w 823"/>
                <a:gd name="T63" fmla="*/ 371 h 822"/>
                <a:gd name="T64" fmla="*/ 46 w 823"/>
                <a:gd name="T65" fmla="*/ 373 h 822"/>
                <a:gd name="T66" fmla="*/ 255 w 823"/>
                <a:gd name="T67" fmla="*/ 373 h 822"/>
                <a:gd name="T68" fmla="*/ 270 w 823"/>
                <a:gd name="T69" fmla="*/ 361 h 822"/>
                <a:gd name="T70" fmla="*/ 357 w 823"/>
                <a:gd name="T71" fmla="*/ 272 h 822"/>
                <a:gd name="T72" fmla="*/ 370 w 823"/>
                <a:gd name="T73" fmla="*/ 252 h 822"/>
                <a:gd name="T74" fmla="*/ 370 w 823"/>
                <a:gd name="T75" fmla="*/ 154 h 822"/>
                <a:gd name="T76" fmla="*/ 370 w 823"/>
                <a:gd name="T77" fmla="*/ 42 h 822"/>
                <a:gd name="T78" fmla="*/ 42 w 823"/>
                <a:gd name="T79" fmla="*/ 371 h 822"/>
                <a:gd name="T80" fmla="*/ 286 w 823"/>
                <a:gd name="T81" fmla="*/ 373 h 822"/>
                <a:gd name="T82" fmla="*/ 291 w 823"/>
                <a:gd name="T83" fmla="*/ 441 h 822"/>
                <a:gd name="T84" fmla="*/ 287 w 823"/>
                <a:gd name="T85" fmla="*/ 455 h 822"/>
                <a:gd name="T86" fmla="*/ 369 w 823"/>
                <a:gd name="T87" fmla="*/ 537 h 822"/>
                <a:gd name="T88" fmla="*/ 441 w 823"/>
                <a:gd name="T89" fmla="*/ 540 h 822"/>
                <a:gd name="T90" fmla="*/ 539 w 823"/>
                <a:gd name="T91" fmla="*/ 444 h 822"/>
                <a:gd name="T92" fmla="*/ 538 w 823"/>
                <a:gd name="T93" fmla="*/ 371 h 822"/>
                <a:gd name="T94" fmla="*/ 441 w 823"/>
                <a:gd name="T95" fmla="*/ 284 h 822"/>
                <a:gd name="T96" fmla="*/ 369 w 823"/>
                <a:gd name="T97" fmla="*/ 288 h 822"/>
                <a:gd name="T98" fmla="*/ 286 w 823"/>
                <a:gd name="T99" fmla="*/ 37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3" h="822">
                  <a:moveTo>
                    <a:pt x="822" y="412"/>
                  </a:moveTo>
                  <a:cubicBezTo>
                    <a:pt x="821" y="640"/>
                    <a:pt x="638" y="822"/>
                    <a:pt x="411" y="822"/>
                  </a:cubicBezTo>
                  <a:cubicBezTo>
                    <a:pt x="182" y="821"/>
                    <a:pt x="0" y="636"/>
                    <a:pt x="2" y="406"/>
                  </a:cubicBezTo>
                  <a:cubicBezTo>
                    <a:pt x="3" y="183"/>
                    <a:pt x="190" y="0"/>
                    <a:pt x="415" y="1"/>
                  </a:cubicBezTo>
                  <a:cubicBezTo>
                    <a:pt x="639" y="3"/>
                    <a:pt x="823" y="188"/>
                    <a:pt x="822" y="412"/>
                  </a:cubicBezTo>
                  <a:close/>
                  <a:moveTo>
                    <a:pt x="782" y="446"/>
                  </a:moveTo>
                  <a:cubicBezTo>
                    <a:pt x="780" y="445"/>
                    <a:pt x="778" y="444"/>
                    <a:pt x="775" y="444"/>
                  </a:cubicBezTo>
                  <a:cubicBezTo>
                    <a:pt x="707" y="444"/>
                    <a:pt x="639" y="443"/>
                    <a:pt x="571" y="444"/>
                  </a:cubicBezTo>
                  <a:cubicBezTo>
                    <a:pt x="566" y="445"/>
                    <a:pt x="557" y="453"/>
                    <a:pt x="555" y="459"/>
                  </a:cubicBezTo>
                  <a:cubicBezTo>
                    <a:pt x="537" y="507"/>
                    <a:pt x="504" y="540"/>
                    <a:pt x="456" y="555"/>
                  </a:cubicBezTo>
                  <a:cubicBezTo>
                    <a:pt x="442" y="559"/>
                    <a:pt x="439" y="565"/>
                    <a:pt x="440" y="578"/>
                  </a:cubicBezTo>
                  <a:cubicBezTo>
                    <a:pt x="440" y="632"/>
                    <a:pt x="440" y="687"/>
                    <a:pt x="440" y="741"/>
                  </a:cubicBezTo>
                  <a:cubicBezTo>
                    <a:pt x="440" y="755"/>
                    <a:pt x="440" y="769"/>
                    <a:pt x="440" y="783"/>
                  </a:cubicBezTo>
                  <a:cubicBezTo>
                    <a:pt x="608" y="783"/>
                    <a:pt x="781" y="612"/>
                    <a:pt x="782" y="446"/>
                  </a:cubicBezTo>
                  <a:close/>
                  <a:moveTo>
                    <a:pt x="441" y="41"/>
                  </a:moveTo>
                  <a:cubicBezTo>
                    <a:pt x="441" y="45"/>
                    <a:pt x="440" y="47"/>
                    <a:pt x="440" y="50"/>
                  </a:cubicBezTo>
                  <a:cubicBezTo>
                    <a:pt x="440" y="117"/>
                    <a:pt x="440" y="183"/>
                    <a:pt x="439" y="250"/>
                  </a:cubicBezTo>
                  <a:cubicBezTo>
                    <a:pt x="439" y="262"/>
                    <a:pt x="446" y="265"/>
                    <a:pt x="455" y="268"/>
                  </a:cubicBezTo>
                  <a:cubicBezTo>
                    <a:pt x="502" y="282"/>
                    <a:pt x="535" y="313"/>
                    <a:pt x="552" y="359"/>
                  </a:cubicBezTo>
                  <a:cubicBezTo>
                    <a:pt x="557" y="371"/>
                    <a:pt x="563" y="374"/>
                    <a:pt x="575" y="374"/>
                  </a:cubicBezTo>
                  <a:cubicBezTo>
                    <a:pt x="639" y="373"/>
                    <a:pt x="702" y="374"/>
                    <a:pt x="765" y="373"/>
                  </a:cubicBezTo>
                  <a:cubicBezTo>
                    <a:pt x="771" y="373"/>
                    <a:pt x="777" y="373"/>
                    <a:pt x="782" y="372"/>
                  </a:cubicBezTo>
                  <a:cubicBezTo>
                    <a:pt x="768" y="192"/>
                    <a:pt x="607" y="47"/>
                    <a:pt x="441" y="41"/>
                  </a:cubicBezTo>
                  <a:close/>
                  <a:moveTo>
                    <a:pt x="41" y="444"/>
                  </a:moveTo>
                  <a:cubicBezTo>
                    <a:pt x="51" y="631"/>
                    <a:pt x="221" y="776"/>
                    <a:pt x="370" y="780"/>
                  </a:cubicBezTo>
                  <a:cubicBezTo>
                    <a:pt x="370" y="711"/>
                    <a:pt x="369" y="643"/>
                    <a:pt x="370" y="574"/>
                  </a:cubicBezTo>
                  <a:cubicBezTo>
                    <a:pt x="370" y="560"/>
                    <a:pt x="365" y="555"/>
                    <a:pt x="353" y="550"/>
                  </a:cubicBezTo>
                  <a:cubicBezTo>
                    <a:pt x="318" y="536"/>
                    <a:pt x="290" y="512"/>
                    <a:pt x="278" y="477"/>
                  </a:cubicBezTo>
                  <a:cubicBezTo>
                    <a:pt x="268" y="447"/>
                    <a:pt x="252" y="440"/>
                    <a:pt x="224" y="443"/>
                  </a:cubicBezTo>
                  <a:cubicBezTo>
                    <a:pt x="203" y="446"/>
                    <a:pt x="182" y="444"/>
                    <a:pt x="160" y="444"/>
                  </a:cubicBezTo>
                  <a:cubicBezTo>
                    <a:pt x="121" y="444"/>
                    <a:pt x="82" y="444"/>
                    <a:pt x="41" y="444"/>
                  </a:cubicBezTo>
                  <a:close/>
                  <a:moveTo>
                    <a:pt x="42" y="371"/>
                  </a:moveTo>
                  <a:cubicBezTo>
                    <a:pt x="43" y="372"/>
                    <a:pt x="44" y="373"/>
                    <a:pt x="46" y="373"/>
                  </a:cubicBezTo>
                  <a:cubicBezTo>
                    <a:pt x="116" y="373"/>
                    <a:pt x="185" y="374"/>
                    <a:pt x="255" y="373"/>
                  </a:cubicBezTo>
                  <a:cubicBezTo>
                    <a:pt x="260" y="373"/>
                    <a:pt x="268" y="366"/>
                    <a:pt x="270" y="361"/>
                  </a:cubicBezTo>
                  <a:cubicBezTo>
                    <a:pt x="287" y="319"/>
                    <a:pt x="315" y="289"/>
                    <a:pt x="357" y="272"/>
                  </a:cubicBezTo>
                  <a:cubicBezTo>
                    <a:pt x="367" y="268"/>
                    <a:pt x="370" y="262"/>
                    <a:pt x="370" y="252"/>
                  </a:cubicBezTo>
                  <a:cubicBezTo>
                    <a:pt x="369" y="219"/>
                    <a:pt x="370" y="186"/>
                    <a:pt x="370" y="154"/>
                  </a:cubicBezTo>
                  <a:cubicBezTo>
                    <a:pt x="370" y="117"/>
                    <a:pt x="370" y="79"/>
                    <a:pt x="370" y="42"/>
                  </a:cubicBezTo>
                  <a:cubicBezTo>
                    <a:pt x="201" y="54"/>
                    <a:pt x="52" y="206"/>
                    <a:pt x="42" y="371"/>
                  </a:cubicBezTo>
                  <a:close/>
                  <a:moveTo>
                    <a:pt x="286" y="373"/>
                  </a:moveTo>
                  <a:cubicBezTo>
                    <a:pt x="319" y="395"/>
                    <a:pt x="321" y="417"/>
                    <a:pt x="291" y="441"/>
                  </a:cubicBezTo>
                  <a:cubicBezTo>
                    <a:pt x="288" y="443"/>
                    <a:pt x="285" y="451"/>
                    <a:pt x="287" y="455"/>
                  </a:cubicBezTo>
                  <a:cubicBezTo>
                    <a:pt x="301" y="495"/>
                    <a:pt x="328" y="523"/>
                    <a:pt x="369" y="537"/>
                  </a:cubicBezTo>
                  <a:cubicBezTo>
                    <a:pt x="394" y="502"/>
                    <a:pt x="418" y="503"/>
                    <a:pt x="441" y="540"/>
                  </a:cubicBezTo>
                  <a:cubicBezTo>
                    <a:pt x="491" y="530"/>
                    <a:pt x="531" y="491"/>
                    <a:pt x="539" y="444"/>
                  </a:cubicBezTo>
                  <a:cubicBezTo>
                    <a:pt x="503" y="422"/>
                    <a:pt x="503" y="405"/>
                    <a:pt x="538" y="371"/>
                  </a:cubicBezTo>
                  <a:cubicBezTo>
                    <a:pt x="523" y="324"/>
                    <a:pt x="482" y="288"/>
                    <a:pt x="441" y="284"/>
                  </a:cubicBezTo>
                  <a:cubicBezTo>
                    <a:pt x="419" y="321"/>
                    <a:pt x="396" y="322"/>
                    <a:pt x="369" y="288"/>
                  </a:cubicBezTo>
                  <a:cubicBezTo>
                    <a:pt x="330" y="298"/>
                    <a:pt x="299" y="329"/>
                    <a:pt x="286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58300" y="4025416"/>
              <a:ext cx="290286" cy="588945"/>
            </a:xfrm>
            <a:custGeom>
              <a:avLst/>
              <a:gdLst>
                <a:gd name="T0" fmla="*/ 73 w 149"/>
                <a:gd name="T1" fmla="*/ 302 h 302"/>
                <a:gd name="T2" fmla="*/ 53 w 149"/>
                <a:gd name="T3" fmla="*/ 259 h 302"/>
                <a:gd name="T4" fmla="*/ 35 w 149"/>
                <a:gd name="T5" fmla="*/ 217 h 302"/>
                <a:gd name="T6" fmla="*/ 18 w 149"/>
                <a:gd name="T7" fmla="*/ 53 h 302"/>
                <a:gd name="T8" fmla="*/ 73 w 149"/>
                <a:gd name="T9" fmla="*/ 9 h 302"/>
                <a:gd name="T10" fmla="*/ 130 w 149"/>
                <a:gd name="T11" fmla="*/ 58 h 302"/>
                <a:gd name="T12" fmla="*/ 133 w 149"/>
                <a:gd name="T13" fmla="*/ 69 h 302"/>
                <a:gd name="T14" fmla="*/ 119 w 149"/>
                <a:gd name="T15" fmla="*/ 203 h 302"/>
                <a:gd name="T16" fmla="*/ 84 w 149"/>
                <a:gd name="T17" fmla="*/ 283 h 302"/>
                <a:gd name="T18" fmla="*/ 73 w 149"/>
                <a:gd name="T1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302">
                  <a:moveTo>
                    <a:pt x="73" y="302"/>
                  </a:moveTo>
                  <a:cubicBezTo>
                    <a:pt x="65" y="284"/>
                    <a:pt x="59" y="272"/>
                    <a:pt x="53" y="259"/>
                  </a:cubicBezTo>
                  <a:cubicBezTo>
                    <a:pt x="47" y="245"/>
                    <a:pt x="42" y="231"/>
                    <a:pt x="35" y="217"/>
                  </a:cubicBezTo>
                  <a:cubicBezTo>
                    <a:pt x="0" y="137"/>
                    <a:pt x="0" y="137"/>
                    <a:pt x="18" y="53"/>
                  </a:cubicBezTo>
                  <a:cubicBezTo>
                    <a:pt x="29" y="3"/>
                    <a:pt x="20" y="9"/>
                    <a:pt x="73" y="9"/>
                  </a:cubicBezTo>
                  <a:cubicBezTo>
                    <a:pt x="127" y="9"/>
                    <a:pt x="120" y="0"/>
                    <a:pt x="130" y="58"/>
                  </a:cubicBezTo>
                  <a:cubicBezTo>
                    <a:pt x="131" y="62"/>
                    <a:pt x="132" y="66"/>
                    <a:pt x="133" y="69"/>
                  </a:cubicBezTo>
                  <a:cubicBezTo>
                    <a:pt x="149" y="116"/>
                    <a:pt x="143" y="160"/>
                    <a:pt x="119" y="203"/>
                  </a:cubicBezTo>
                  <a:cubicBezTo>
                    <a:pt x="105" y="229"/>
                    <a:pt x="95" y="257"/>
                    <a:pt x="84" y="283"/>
                  </a:cubicBezTo>
                  <a:cubicBezTo>
                    <a:pt x="82" y="288"/>
                    <a:pt x="79" y="292"/>
                    <a:pt x="73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77839" y="3776068"/>
              <a:ext cx="258652" cy="192593"/>
            </a:xfrm>
            <a:custGeom>
              <a:avLst/>
              <a:gdLst>
                <a:gd name="T0" fmla="*/ 64 w 133"/>
                <a:gd name="T1" fmla="*/ 98 h 99"/>
                <a:gd name="T2" fmla="*/ 36 w 133"/>
                <a:gd name="T3" fmla="*/ 97 h 99"/>
                <a:gd name="T4" fmla="*/ 16 w 133"/>
                <a:gd name="T5" fmla="*/ 88 h 99"/>
                <a:gd name="T6" fmla="*/ 0 w 133"/>
                <a:gd name="T7" fmla="*/ 15 h 99"/>
                <a:gd name="T8" fmla="*/ 19 w 133"/>
                <a:gd name="T9" fmla="*/ 2 h 99"/>
                <a:gd name="T10" fmla="*/ 109 w 133"/>
                <a:gd name="T11" fmla="*/ 1 h 99"/>
                <a:gd name="T12" fmla="*/ 130 w 133"/>
                <a:gd name="T13" fmla="*/ 29 h 99"/>
                <a:gd name="T14" fmla="*/ 127 w 133"/>
                <a:gd name="T15" fmla="*/ 44 h 99"/>
                <a:gd name="T16" fmla="*/ 64 w 133"/>
                <a:gd name="T1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99">
                  <a:moveTo>
                    <a:pt x="64" y="98"/>
                  </a:moveTo>
                  <a:cubicBezTo>
                    <a:pt x="55" y="98"/>
                    <a:pt x="45" y="99"/>
                    <a:pt x="36" y="97"/>
                  </a:cubicBezTo>
                  <a:cubicBezTo>
                    <a:pt x="29" y="96"/>
                    <a:pt x="18" y="93"/>
                    <a:pt x="16" y="88"/>
                  </a:cubicBezTo>
                  <a:cubicBezTo>
                    <a:pt x="9" y="64"/>
                    <a:pt x="4" y="40"/>
                    <a:pt x="0" y="15"/>
                  </a:cubicBezTo>
                  <a:cubicBezTo>
                    <a:pt x="0" y="11"/>
                    <a:pt x="12" y="2"/>
                    <a:pt x="19" y="2"/>
                  </a:cubicBezTo>
                  <a:cubicBezTo>
                    <a:pt x="49" y="0"/>
                    <a:pt x="79" y="0"/>
                    <a:pt x="109" y="1"/>
                  </a:cubicBezTo>
                  <a:cubicBezTo>
                    <a:pt x="125" y="2"/>
                    <a:pt x="133" y="12"/>
                    <a:pt x="130" y="29"/>
                  </a:cubicBezTo>
                  <a:cubicBezTo>
                    <a:pt x="129" y="34"/>
                    <a:pt x="128" y="39"/>
                    <a:pt x="127" y="44"/>
                  </a:cubicBezTo>
                  <a:cubicBezTo>
                    <a:pt x="120" y="92"/>
                    <a:pt x="112" y="99"/>
                    <a:pt x="64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89004" y="2656794"/>
              <a:ext cx="229810" cy="231670"/>
            </a:xfrm>
            <a:custGeom>
              <a:avLst/>
              <a:gdLst>
                <a:gd name="T0" fmla="*/ 0 w 118"/>
                <a:gd name="T1" fmla="*/ 59 h 119"/>
                <a:gd name="T2" fmla="*/ 58 w 118"/>
                <a:gd name="T3" fmla="*/ 1 h 119"/>
                <a:gd name="T4" fmla="*/ 117 w 118"/>
                <a:gd name="T5" fmla="*/ 58 h 119"/>
                <a:gd name="T6" fmla="*/ 58 w 118"/>
                <a:gd name="T7" fmla="*/ 119 h 119"/>
                <a:gd name="T8" fmla="*/ 0 w 118"/>
                <a:gd name="T9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7"/>
                    <a:pt x="26" y="0"/>
                    <a:pt x="58" y="1"/>
                  </a:cubicBezTo>
                  <a:cubicBezTo>
                    <a:pt x="90" y="1"/>
                    <a:pt x="117" y="27"/>
                    <a:pt x="117" y="58"/>
                  </a:cubicBezTo>
                  <a:cubicBezTo>
                    <a:pt x="118" y="90"/>
                    <a:pt x="90" y="119"/>
                    <a:pt x="58" y="119"/>
                  </a:cubicBezTo>
                  <a:cubicBezTo>
                    <a:pt x="26" y="119"/>
                    <a:pt x="0" y="93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660525" y="2107565"/>
            <a:ext cx="283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Interactive Graphs</a:t>
            </a:r>
            <a:endParaRPr lang="en-IN" altLang="en-US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998345" y="2475865"/>
            <a:ext cx="265747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Zooming, panning, hovering, and click events.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de-DE" altLang="zh-CN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de-DE" altLang="zh-CN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660525" y="4515485"/>
            <a:ext cx="3346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Cross-Language Support</a:t>
            </a:r>
            <a:endParaRPr lang="en-IN" altLang="en-US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660614" y="4854285"/>
            <a:ext cx="2909798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Available for Python, R, MATLAB, and JavaScript.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de-DE" altLang="zh-CN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de-DE" altLang="zh-CN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6105" y="2137410"/>
            <a:ext cx="2724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High-Quality Visuals</a:t>
            </a:r>
            <a:endParaRPr lang="en-IN" altLang="en-US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5788" y="2475775"/>
            <a:ext cx="2909798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Export high-resolution, publication-ready graphs.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de-DE" altLang="zh-CN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6105" y="4515485"/>
            <a:ext cx="230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Dashboards</a:t>
            </a:r>
            <a:endParaRPr lang="en-IN" altLang="en-US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5788" y="4854285"/>
            <a:ext cx="290979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Dashboards: Create interactive web dashboards using Plotly Dash.</a:t>
            </a:r>
            <a:endParaRPr lang="de-DE" altLang="zh-CN" sz="16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83615" y="1181735"/>
            <a:ext cx="112083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Plotly is a Python library for creating interactive, publication-quality graphs and visualizations.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040" y="567690"/>
            <a:ext cx="3147060" cy="322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22700" y="567690"/>
            <a:ext cx="3484245" cy="3775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66025" y="567690"/>
            <a:ext cx="4625975" cy="346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3040" y="4028440"/>
            <a:ext cx="3369945" cy="26981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0300" y="465455"/>
            <a:ext cx="5668010" cy="5705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73900" y="524510"/>
            <a:ext cx="4120515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89868" y="603374"/>
            <a:ext cx="16122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Outline</a:t>
            </a:r>
            <a:endParaRPr lang="en-IN" altLang="en-US" sz="32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24850" y="3223757"/>
            <a:ext cx="804194" cy="804194"/>
          </a:xfrm>
          <a:prstGeom prst="ellipse">
            <a:avLst/>
          </a:prstGeom>
          <a:gradFill>
            <a:gsLst>
              <a:gs pos="53000">
                <a:srgbClr val="FFD423"/>
              </a:gs>
              <a:gs pos="0">
                <a:srgbClr val="10A472"/>
              </a:gs>
              <a:gs pos="100000">
                <a:srgbClr val="B0376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161869" y="3223757"/>
            <a:ext cx="960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de-DE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endParaRPr lang="en-IN" altLang="de-DE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399523" y="3223757"/>
            <a:ext cx="804194" cy="804194"/>
          </a:xfrm>
          <a:prstGeom prst="ellipse">
            <a:avLst/>
          </a:prstGeom>
          <a:gradFill>
            <a:gsLst>
              <a:gs pos="53000">
                <a:srgbClr val="FFD423"/>
              </a:gs>
              <a:gs pos="0">
                <a:srgbClr val="10A472"/>
              </a:gs>
              <a:gs pos="100000">
                <a:srgbClr val="B0376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336542" y="3223757"/>
            <a:ext cx="991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de-DE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IN" altLang="de-DE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24850" y="4626530"/>
            <a:ext cx="804194" cy="804194"/>
          </a:xfrm>
          <a:prstGeom prst="ellipse">
            <a:avLst/>
          </a:prstGeom>
          <a:gradFill>
            <a:gsLst>
              <a:gs pos="53000">
                <a:srgbClr val="FFD423"/>
              </a:gs>
              <a:gs pos="0">
                <a:srgbClr val="10A472"/>
              </a:gs>
              <a:gs pos="100000">
                <a:srgbClr val="B0376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161869" y="4626530"/>
            <a:ext cx="1323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de-DE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Matplotlib</a:t>
            </a:r>
            <a:endParaRPr lang="en-IN" altLang="de-DE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399523" y="4626530"/>
            <a:ext cx="804194" cy="804194"/>
          </a:xfrm>
          <a:prstGeom prst="ellipse">
            <a:avLst/>
          </a:prstGeom>
          <a:gradFill>
            <a:gsLst>
              <a:gs pos="53000">
                <a:srgbClr val="FFD423"/>
              </a:gs>
              <a:gs pos="0">
                <a:srgbClr val="10A472"/>
              </a:gs>
              <a:gs pos="100000">
                <a:srgbClr val="B0376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336542" y="4626530"/>
            <a:ext cx="796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de-DE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Plotly</a:t>
            </a:r>
            <a:endParaRPr lang="en-IN" altLang="de-DE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888331" y="1662634"/>
            <a:ext cx="415339" cy="115502"/>
            <a:chOff x="5888331" y="191881"/>
            <a:chExt cx="415339" cy="115502"/>
          </a:xfrm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417955" y="1760855"/>
          <a:ext cx="7127875" cy="194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629410" imgH="444500" progId="Package">
                  <p:embed/>
                </p:oleObj>
              </mc:Choice>
              <mc:Fallback>
                <p:oleObj name="" r:id="rId2" imgW="1629410" imgH="444500" progId="Package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7955" y="1760855"/>
                        <a:ext cx="7127875" cy="194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87680" y="2270760"/>
          <a:ext cx="5267960" cy="115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021840" imgH="444500" progId="Package">
                  <p:embed/>
                </p:oleObj>
              </mc:Choice>
              <mc:Fallback>
                <p:oleObj name="" r:id="rId5" imgW="2021840" imgH="444500" progId="Package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680" y="2270760"/>
                        <a:ext cx="5267960" cy="1158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529840" y="4010660"/>
          <a:ext cx="3597910" cy="208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8" imgW="766445" imgH="444500" progId="Package">
                  <p:embed/>
                </p:oleObj>
              </mc:Choice>
              <mc:Fallback>
                <p:oleObj name="" r:id="rId8" imgW="766445" imgH="444500" progId="Package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29840" y="4010660"/>
                        <a:ext cx="3597910" cy="208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4295140" y="4297045"/>
          <a:ext cx="673417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1" imgW="1976755" imgH="444500" progId="Package">
                  <p:embed/>
                </p:oleObj>
              </mc:Choice>
              <mc:Fallback>
                <p:oleObj name="" r:id="rId11" imgW="1976755" imgH="444500" progId="Package">
                  <p:embed/>
                  <p:pic>
                    <p:nvPicPr>
                      <p:cNvPr id="0" name="Picture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95140" y="4297045"/>
                        <a:ext cx="6734175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4859020" y="2483485"/>
          <a:ext cx="5603875" cy="115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4" imgW="2150745" imgH="444500" progId="Package">
                  <p:embed/>
                </p:oleObj>
              </mc:Choice>
              <mc:Fallback>
                <p:oleObj name="" r:id="rId14" imgW="2150745" imgH="444500" progId="Package">
                  <p:embed/>
                  <p:pic>
                    <p:nvPicPr>
                      <p:cNvPr id="0" name="Picture 10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59020" y="2483485"/>
                        <a:ext cx="5603875" cy="1158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048000" y="70358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zh-CN" sz="3200" b="1" u="sng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Attached pdf Notes</a:t>
            </a:r>
            <a:endParaRPr lang="en-IN" altLang="zh-CN" sz="3200" b="1" u="sng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5623" y="456135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 </a:t>
            </a:r>
            <a:r>
              <a:rPr lang="en-IN" altLang="en-US" sz="3200" dirty="0">
                <a:gradFill>
                  <a:gsLst>
                    <a:gs pos="52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  <a:endParaRPr lang="en-IN" altLang="en-US" sz="3200" dirty="0">
              <a:gradFill>
                <a:gsLst>
                  <a:gs pos="52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26879" y="5144901"/>
            <a:ext cx="415339" cy="115502"/>
            <a:chOff x="5888331" y="191881"/>
            <a:chExt cx="415339" cy="115502"/>
          </a:xfrm>
        </p:grpSpPr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>
          <a:xfrm>
            <a:off x="3944620" y="5044440"/>
            <a:ext cx="4291330" cy="470535"/>
          </a:xfrm>
        </p:spPr>
        <p:txBody>
          <a:bodyPr>
            <a:noAutofit/>
          </a:bodyPr>
          <a:p>
            <a:r>
              <a:rPr lang="en-US" sz="1600" dirty="0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https://github.com/Amit123456777</a:t>
            </a:r>
            <a:endParaRPr lang="en-US" sz="1600" dirty="0"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39820" y="5518785"/>
            <a:ext cx="5638165" cy="47053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https://www.linkedin.com/in/amit-sharma-868b3a23a/</a:t>
            </a:r>
            <a:endParaRPr lang="en-US" sz="1500" dirty="0"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352800" y="5984240"/>
            <a:ext cx="3049270" cy="47053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sz="1600" dirty="0"/>
              <a:t>amsharma2607@gmail.com</a:t>
            </a:r>
            <a:endParaRPr lang="en-I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3000">
        <p15:prstTrans prst="origami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5527" y="3916295"/>
            <a:ext cx="24809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Pandas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45481" y="4623105"/>
            <a:ext cx="415339" cy="115502"/>
            <a:chOff x="5888331" y="191881"/>
            <a:chExt cx="415339" cy="115502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28955" y="2508885"/>
            <a:ext cx="5080000" cy="3784600"/>
          </a:xfrm>
          <a:prstGeom prst="rect">
            <a:avLst/>
          </a:prstGeom>
        </p:spPr>
        <p:txBody>
          <a:bodyPr>
            <a:spAutoFit/>
          </a:bodyPr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A parameter is a variable that is used in the declaration of a function or method.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It acts as a placeholder for the data that will be passed or supplied to the function when it is called.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Parameters are like variables within the function definition that represent the inputs to the function.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def greet(name):  # 'name' is a parameter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    print("Hello,", name)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4915" y="2508885"/>
            <a:ext cx="5080000" cy="3035935"/>
          </a:xfrm>
          <a:prstGeom prst="rect">
            <a:avLst/>
          </a:prstGeom>
        </p:spPr>
        <p:txBody>
          <a:bodyPr>
            <a:noAutofit/>
          </a:bodyPr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An argument is the actual value that is passed to a function when it is called.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It is the data that is supplied to the function to be processed.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Arguments are provided within the parentheses when calling the function.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Arguments are the actual values that are passed to the function parameters.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indent="0" fontAlgn="base">
              <a:spcAft>
                <a:spcPct val="0"/>
              </a:spcAft>
              <a:buFont typeface="Wingdings" panose="05000000000000000000" charset="0"/>
              <a:buNone/>
            </a:pP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342900" indent="-342900" fontAlgn="base"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2000" b="0" i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greet("Alice")  # 'Alice' is an argument</a:t>
            </a:r>
            <a:endParaRPr lang="en-US" altLang="zh-CN" sz="2000" b="0" i="0">
              <a:solidFill>
                <a:schemeClr val="bg1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3690303" y="603374"/>
            <a:ext cx="48113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Parameter Vs Argument</a:t>
            </a:r>
            <a:endParaRPr lang="en-IN" altLang="en-US" sz="32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477010" y="1724025"/>
            <a:ext cx="22834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Parameter</a:t>
            </a:r>
            <a:endParaRPr lang="en-IN" altLang="en-US" sz="32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6984365" y="1724025"/>
            <a:ext cx="29546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Argument</a:t>
            </a:r>
            <a:endParaRPr lang="en-IN" altLang="en-US" sz="32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14450" y="1416685"/>
            <a:ext cx="10877550" cy="101473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Aft>
                <a:spcPct val="0"/>
              </a:spcAft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Pandas is a Python library for data manipulation and analysis, offering powerful data structures like Series and DataFrame along with tools for cleaning, preparation, analysis, and integration with other data analysis libraries.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38250" y="3531235"/>
            <a:ext cx="10878185" cy="2553335"/>
          </a:xfrm>
          <a:prstGeom prst="rect">
            <a:avLst/>
          </a:prstGeom>
        </p:spPr>
        <p:txBody>
          <a:bodyPr wrap="square">
            <a:spAutoFit/>
          </a:bodyPr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Efficient Data Handling: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Pandas provides efficient data structures like Series and DataFrame for handling structured data, making it easier to work with large datasets.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Data Cleaning and Preparation: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Offers functions and methods for cleaning, transforming, and preparing data, including handling missing values and reshaping datasets.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Data Analysis: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Facilitates exploratory data analysis by providing methods for grouping, aggregating, sorting, and filtering data, enabling insights into data patterns and trends.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114300" indent="0" fontAlgn="base"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Time Series Analysis: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Supports time series data analysis with specialized functionalities for date/time indexing, resampling, and time zone handling.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14450" y="655003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fontAlgn="base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Pandas </a:t>
            </a:r>
            <a:endParaRPr lang="en-US" altLang="zh-CN" sz="3200" b="0" i="0" u="sng">
              <a:solidFill>
                <a:srgbClr val="FF0000"/>
              </a:solidFill>
              <a:latin typeface="Arial Black" panose="020B0A04020102020204" charset="0"/>
              <a:ea typeface="Limelight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14450" y="2823845"/>
            <a:ext cx="6871335" cy="583565"/>
          </a:xfrm>
          <a:prstGeom prst="rect">
            <a:avLst/>
          </a:prstGeom>
        </p:spPr>
        <p:txBody>
          <a:bodyPr wrap="square">
            <a:spAutoFit/>
          </a:bodyPr>
          <a:p>
            <a:pPr fontAlgn="base"/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Importance of Pandas</a:t>
            </a:r>
            <a:endParaRPr lang="en-US" altLang="zh-CN" sz="3200" b="0" i="0" u="sng">
              <a:solidFill>
                <a:srgbClr val="FF0000"/>
              </a:solidFill>
              <a:latin typeface="Arial Black" panose="020B0A04020102020204" charset="0"/>
              <a:ea typeface="Limelight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7310" y="847090"/>
            <a:ext cx="4269740" cy="297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47465" y="2338070"/>
            <a:ext cx="7901305" cy="3834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80465" y="406400"/>
            <a:ext cx="728281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50800" indent="0" fontAlgn="base">
              <a:spcAft>
                <a:spcPct val="0"/>
              </a:spcAft>
              <a:buFont typeface="Arial" panose="020B0604020202020204"/>
              <a:buNone/>
            </a:pPr>
            <a:r>
              <a:rPr lang="en-IN" altLang="en-US" sz="32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Pandas Data Structures</a:t>
            </a:r>
            <a:endParaRPr lang="en-US" altLang="zh-CN" sz="3200" b="0" i="0" u="sng">
              <a:solidFill>
                <a:srgbClr val="FF0000"/>
              </a:solidFill>
              <a:latin typeface="Arial Black" panose="020B0A04020102020204" charset="0"/>
              <a:ea typeface="Limelight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0465" y="1608455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pPr marL="457200" indent="-342900" fontAlgn="base"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</a:t>
            </a:r>
            <a:r>
              <a:rPr lang="en-US" altLang="zh-CN" sz="2000" b="1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Series: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One-dimensional labeled array.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457200" indent="-342900" fontAlgn="base">
              <a:spcAft>
                <a:spcPct val="0"/>
              </a:spcAft>
              <a:buFont typeface="Wingdings" panose="05000000000000000000" charset="0"/>
              <a:buChar char="Ø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457200" indent="-342900" fontAlgn="base"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DataFrame: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Two-dimensional labeled data structure with columns of potentially different types.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457200" indent="-342900" fontAlgn="base">
              <a:spcAft>
                <a:spcPct val="0"/>
              </a:spcAft>
              <a:buFont typeface="Wingdings" panose="05000000000000000000" charset="0"/>
              <a:buChar char="Ø"/>
            </a:pP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  <a:p>
            <a:pPr marL="457200" indent="-342900" fontAlgn="base"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    </a:t>
            </a:r>
            <a:r>
              <a:rPr lang="en-US" altLang="zh-CN" sz="2000" b="1" i="0" u="sng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Panel:</a:t>
            </a: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 Three-dimensional data structure, container for DataFrame objects.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21555" y="3916295"/>
            <a:ext cx="25488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Numpy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45481" y="4623105"/>
            <a:ext cx="415339" cy="115502"/>
            <a:chOff x="5888331" y="191881"/>
            <a:chExt cx="415339" cy="115502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5888331" y="191881"/>
              <a:ext cx="115502" cy="115502"/>
            </a:xfrm>
            <a:prstGeom prst="ellipse">
              <a:avLst/>
            </a:prstGeom>
            <a:solidFill>
              <a:srgbClr val="10A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038250" y="191881"/>
              <a:ext cx="115502" cy="115502"/>
            </a:xfrm>
            <a:prstGeom prst="ellipse">
              <a:avLst/>
            </a:prstGeom>
            <a:solidFill>
              <a:srgbClr val="FFD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>
              <a:off x="6188168" y="191881"/>
              <a:ext cx="115502" cy="115502"/>
            </a:xfrm>
            <a:prstGeom prst="ellipse">
              <a:avLst/>
            </a:prstGeom>
            <a:solidFill>
              <a:srgbClr val="B03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1428750" y="2591435"/>
            <a:ext cx="9795510" cy="40011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16000" y="1584960"/>
            <a:ext cx="1020826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fontAlgn="base">
              <a:buFont typeface="Wingdings" panose="05000000000000000000" charset="0"/>
              <a:buChar char="Ø"/>
            </a:pPr>
            <a:r>
              <a:rPr lang="en-US" altLang="zh-CN" sz="2000" b="0" i="0">
                <a:solidFill>
                  <a:schemeClr val="bg1"/>
                </a:solidFill>
                <a:latin typeface="Calibri" panose="020F0502020204030204"/>
                <a:ea typeface="Calibri" panose="020F0502020204030204"/>
              </a:rPr>
              <a:t>NumPy is a Python library for numerical computing that facilitates efficient operations on arrays and matrices.</a:t>
            </a:r>
            <a:endParaRPr lang="en-US" altLang="zh-CN" sz="2000" b="0" i="0">
              <a:solidFill>
                <a:schemeClr val="bg1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3"/>
            </p:custDataLst>
          </p:nvPr>
        </p:nvSpPr>
        <p:spPr>
          <a:xfrm>
            <a:off x="1428433" y="466975"/>
            <a:ext cx="1978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de-DE" sz="4000" u="sng" dirty="0">
                <a:gradFill>
                  <a:gsLst>
                    <a:gs pos="53000">
                      <a:srgbClr val="FFD423"/>
                    </a:gs>
                    <a:gs pos="0">
                      <a:srgbClr val="10A472"/>
                    </a:gs>
                    <a:gs pos="100000">
                      <a:srgbClr val="B0376D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IN" altLang="de-DE" sz="4000" u="sng" dirty="0">
              <a:gradFill>
                <a:gsLst>
                  <a:gs pos="53000">
                    <a:srgbClr val="FFD423"/>
                  </a:gs>
                  <a:gs pos="0">
                    <a:srgbClr val="10A472"/>
                  </a:gs>
                  <a:gs pos="100000">
                    <a:srgbClr val="B0376D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4714</Words>
  <Application>WPS Presentation</Application>
  <PresentationFormat>宽屏</PresentationFormat>
  <Paragraphs>165</Paragraphs>
  <Slides>21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SimSun</vt:lpstr>
      <vt:lpstr>Wingdings</vt:lpstr>
      <vt:lpstr>Microsoft YaHei</vt:lpstr>
      <vt:lpstr>Arial</vt:lpstr>
      <vt:lpstr>Wingdings</vt:lpstr>
      <vt:lpstr>Times New Roman</vt:lpstr>
      <vt:lpstr>Calibri</vt:lpstr>
      <vt:lpstr>Arial Black</vt:lpstr>
      <vt:lpstr>Limelight</vt:lpstr>
      <vt:lpstr>Segoe Print</vt:lpstr>
      <vt:lpstr>Arial Unicode MS</vt:lpstr>
      <vt:lpstr>等线 Light</vt:lpstr>
      <vt:lpstr>等线</vt:lpstr>
      <vt:lpstr>等线</vt:lpstr>
      <vt:lpstr>Calibri</vt:lpstr>
      <vt:lpstr>Office 主题​​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Acer</cp:lastModifiedBy>
  <cp:revision>27</cp:revision>
  <dcterms:created xsi:type="dcterms:W3CDTF">2018-08-10T06:37:00Z</dcterms:created>
  <dcterms:modified xsi:type="dcterms:W3CDTF">2024-06-13T17:22:27Z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48C058C721EA403BB38B430A6F61F0C2_13</vt:lpwstr>
  </property>
</Properties>
</file>